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1355" r:id="rId2"/>
    <p:sldId id="1354" r:id="rId3"/>
    <p:sldId id="1353" r:id="rId4"/>
    <p:sldId id="649" r:id="rId5"/>
    <p:sldId id="650" r:id="rId6"/>
    <p:sldId id="651" r:id="rId7"/>
    <p:sldId id="652" r:id="rId8"/>
    <p:sldId id="653" r:id="rId9"/>
    <p:sldId id="678" r:id="rId10"/>
    <p:sldId id="654" r:id="rId11"/>
    <p:sldId id="657" r:id="rId12"/>
    <p:sldId id="658" r:id="rId13"/>
    <p:sldId id="659" r:id="rId14"/>
    <p:sldId id="679" r:id="rId15"/>
    <p:sldId id="682" r:id="rId16"/>
    <p:sldId id="661" r:id="rId17"/>
    <p:sldId id="1321" r:id="rId18"/>
  </p:sldIdLst>
  <p:sldSz cx="9144000" cy="6858000" type="screen4x3"/>
  <p:notesSz cx="6797675" cy="99266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4C76"/>
    <a:srgbClr val="FFFF00"/>
    <a:srgbClr val="9999FF"/>
    <a:srgbClr val="866B66"/>
    <a:srgbClr val="7C6389"/>
    <a:srgbClr val="FFFF99"/>
    <a:srgbClr val="FF9966"/>
    <a:srgbClr val="FFCC00"/>
    <a:srgbClr val="5E76C2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60"/>
  </p:normalViewPr>
  <p:slideViewPr>
    <p:cSldViewPr>
      <p:cViewPr varScale="1">
        <p:scale>
          <a:sx n="109" d="100"/>
          <a:sy n="109" d="100"/>
        </p:scale>
        <p:origin x="166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EAD27-13E0-44A7-906B-96956F685526}" type="datetimeFigureOut">
              <a:rPr lang="zh-CN" altLang="en-US" smtClean="0"/>
              <a:pPr/>
              <a:t>2020-8-17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22432-F795-4077-8E7B-776DD8CC151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3069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C24BE56-B9D9-468C-829B-87936F032E54}" type="datetimeFigureOut">
              <a:rPr lang="zh-CN" altLang="en-US"/>
              <a:pPr>
                <a:defRPr/>
              </a:pPr>
              <a:t>2020-8-17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B631A99-B596-4F14-894B-5C95AE0366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415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631A99-B596-4F14-894B-5C95AE03661A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0578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323850" y="2205038"/>
            <a:ext cx="3819525" cy="18002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zh-CN">
              <a:latin typeface="+mn-lt"/>
            </a:endParaRPr>
          </a:p>
        </p:txBody>
      </p:sp>
      <p:sp>
        <p:nvSpPr>
          <p:cNvPr id="5" name="Line 13"/>
          <p:cNvSpPr>
            <a:spLocks noChangeShapeType="1"/>
          </p:cNvSpPr>
          <p:nvPr/>
        </p:nvSpPr>
        <p:spPr bwMode="auto">
          <a:xfrm>
            <a:off x="2700338" y="6381750"/>
            <a:ext cx="6119812" cy="0"/>
          </a:xfrm>
          <a:prstGeom prst="line">
            <a:avLst/>
          </a:prstGeom>
          <a:noFill/>
          <a:ln w="9525">
            <a:solidFill>
              <a:srgbClr val="AA1054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2286000" y="2205038"/>
            <a:ext cx="6573838" cy="1800225"/>
          </a:xfrm>
          <a:prstGeom prst="rect">
            <a:avLst/>
          </a:prstGeom>
          <a:solidFill>
            <a:srgbClr val="AB134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zh-CN">
              <a:latin typeface="+mn-lt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2627313" y="6434138"/>
            <a:ext cx="43926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600" dirty="0">
                <a:latin typeface="+mn-lt"/>
                <a:ea typeface="黑体" pitchFamily="2" charset="-122"/>
              </a:rPr>
              <a:t>。</a:t>
            </a: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6877050" y="6021388"/>
            <a:ext cx="195421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fld id="{AABE59D4-C0EE-4F5D-A48A-A92258025963}" type="datetime1">
              <a:rPr lang="zh-CN" altLang="en-US">
                <a:latin typeface="华文细黑" pitchFamily="2" charset="-122"/>
                <a:ea typeface="华文细黑" pitchFamily="2" charset="-122"/>
              </a:rPr>
              <a:pPr algn="r">
                <a:spcBef>
                  <a:spcPts val="0"/>
                </a:spcBef>
                <a:spcAft>
                  <a:spcPts val="0"/>
                </a:spcAft>
                <a:defRPr/>
              </a:pPr>
              <a:t>2020-8-17</a:t>
            </a:fld>
            <a:endParaRPr lang="en-US" altLang="zh-CN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1519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2916238" y="2454275"/>
            <a:ext cx="4895850" cy="1190625"/>
          </a:xfrm>
          <a:ln algn="ctr"/>
        </p:spPr>
        <p:txBody>
          <a:bodyPr lIns="91440" rIns="91440" anchor="ctr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21520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0825" y="404813"/>
            <a:ext cx="4318000" cy="503237"/>
          </a:xfrm>
        </p:spPr>
        <p:txBody>
          <a:bodyPr lIns="91440" tIns="45720" rIns="91440"/>
          <a:lstStyle>
            <a:lvl1pPr>
              <a:buFont typeface="Wingdings 3" pitchFamily="18" charset="2"/>
              <a:buNone/>
              <a:defRPr sz="1800">
                <a:latin typeface="华文宋体" pitchFamily="2" charset="-122"/>
                <a:ea typeface="华文宋体" pitchFamily="2" charset="-122"/>
              </a:defRPr>
            </a:lvl1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77050" y="6021388"/>
            <a:ext cx="1954213" cy="50323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FB663F80-48BD-4D00-B5D2-C5590B09FB40}" type="datetime1">
              <a:rPr lang="zh-CN" altLang="en-US"/>
              <a:pPr>
                <a:defRPr/>
              </a:pPr>
              <a:t>2020-8-17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6"/>
          <p:cNvSpPr txBox="1">
            <a:spLocks noChangeArrowheads="1"/>
          </p:cNvSpPr>
          <p:nvPr userDrawn="1"/>
        </p:nvSpPr>
        <p:spPr>
          <a:xfrm>
            <a:off x="214313" y="6286500"/>
            <a:ext cx="2214562" cy="428625"/>
          </a:xfrm>
          <a:prstGeom prst="rect">
            <a:avLst/>
          </a:prstGeom>
          <a:ln>
            <a:solidFill>
              <a:srgbClr val="850D4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buFont typeface="Wingdings 3" pitchFamily="18" charset="2"/>
              <a:buNone/>
              <a:defRPr sz="1800"/>
            </a:lvl1pPr>
          </a:lstStyle>
          <a:p>
            <a:pPr marL="342900" indent="-342900" algn="ctr" eaLnBrk="0" hangingPunct="0">
              <a:spcBef>
                <a:spcPct val="20000"/>
              </a:spcBef>
              <a:buClr>
                <a:srgbClr val="AA1054"/>
              </a:buClr>
              <a:buSzPct val="60000"/>
              <a:defRPr/>
            </a:pPr>
            <a:r>
              <a:rPr lang="zh-CN" altLang="en-US" b="1" kern="200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</a:rPr>
              <a:t>中国当代文学史</a:t>
            </a:r>
          </a:p>
        </p:txBody>
      </p:sp>
      <p:sp>
        <p:nvSpPr>
          <p:cNvPr id="4" name="灯片编号占位符 2"/>
          <p:cNvSpPr>
            <a:spLocks noGrp="1"/>
          </p:cNvSpPr>
          <p:nvPr>
            <p:ph type="sldNum" sz="quarter" idx="10"/>
          </p:nvPr>
        </p:nvSpPr>
        <p:spPr>
          <a:xfrm>
            <a:off x="3857620" y="6429396"/>
            <a:ext cx="2133600" cy="47625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779F12C-1864-4770-A3A4-BEE7DA36017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714625" y="428625"/>
            <a:ext cx="6000750" cy="714375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Rectangle 16"/>
          <p:cNvSpPr txBox="1">
            <a:spLocks noChangeArrowheads="1"/>
          </p:cNvSpPr>
          <p:nvPr userDrawn="1"/>
        </p:nvSpPr>
        <p:spPr>
          <a:xfrm>
            <a:off x="214313" y="6286500"/>
            <a:ext cx="2214562" cy="428625"/>
          </a:xfrm>
          <a:prstGeom prst="rect">
            <a:avLst/>
          </a:prstGeom>
          <a:ln>
            <a:solidFill>
              <a:srgbClr val="850D4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buFont typeface="Wingdings 3" pitchFamily="18" charset="2"/>
              <a:buNone/>
              <a:defRPr sz="1800"/>
            </a:lvl1pPr>
          </a:lstStyle>
          <a:p>
            <a:pPr marL="342900" indent="-342900" algn="ctr" eaLnBrk="0" hangingPunct="0">
              <a:spcBef>
                <a:spcPct val="20000"/>
              </a:spcBef>
              <a:buClr>
                <a:srgbClr val="AA1054"/>
              </a:buClr>
              <a:buSzPct val="60000"/>
              <a:defRPr/>
            </a:pPr>
            <a:r>
              <a:rPr lang="zh-CN" altLang="en-US" b="1" kern="200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房地产开发与经营</a:t>
            </a:r>
          </a:p>
        </p:txBody>
      </p:sp>
      <p:sp>
        <p:nvSpPr>
          <p:cNvPr id="7" name="灯片编号占位符 2"/>
          <p:cNvSpPr>
            <a:spLocks noGrp="1"/>
          </p:cNvSpPr>
          <p:nvPr>
            <p:ph type="sldNum" sz="quarter" idx="10"/>
          </p:nvPr>
        </p:nvSpPr>
        <p:spPr>
          <a:xfrm>
            <a:off x="3857620" y="6429396"/>
            <a:ext cx="2133600" cy="47625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779F12C-1864-4770-A3A4-BEE7DA36017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AFF2DE-42B5-4FFA-8AB1-CFCB51FD906C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2020-8-17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F95A-B4A6-48E9-9ACC-3F3C4A299F8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41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700338" y="260350"/>
            <a:ext cx="6119812" cy="144463"/>
          </a:xfrm>
          <a:prstGeom prst="rect">
            <a:avLst/>
          </a:prstGeom>
          <a:solidFill>
            <a:srgbClr val="AA105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zh-CN">
              <a:latin typeface="+mn-lt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23850" y="260350"/>
            <a:ext cx="2374900" cy="1444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zh-CN">
              <a:latin typeface="+mn-lt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2700338" y="908720"/>
            <a:ext cx="6119812" cy="0"/>
          </a:xfrm>
          <a:prstGeom prst="line">
            <a:avLst/>
          </a:prstGeom>
          <a:noFill/>
          <a:ln w="9525">
            <a:solidFill>
              <a:srgbClr val="AA1054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2700338" y="6381750"/>
            <a:ext cx="6119812" cy="0"/>
          </a:xfrm>
          <a:prstGeom prst="line">
            <a:avLst/>
          </a:prstGeom>
          <a:noFill/>
          <a:ln w="9525">
            <a:solidFill>
              <a:srgbClr val="AA1054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103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2714625" y="428625"/>
            <a:ext cx="6000750" cy="480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97013"/>
            <a:ext cx="21082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0"/>
            <a:endParaRPr lang="zh-CN" altLang="en-US"/>
          </a:p>
          <a:p>
            <a:pPr lvl="0"/>
            <a:endParaRPr lang="en-US" altLang="zh-CN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40873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BAAE3F53-649D-4753-B90D-E5CE33EE94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866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华文细黑" pitchFamily="2" charset="-122"/>
          <a:ea typeface="华文细黑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华文细黑" pitchFamily="2" charset="-122"/>
          <a:ea typeface="华文细黑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华文细黑" pitchFamily="2" charset="-122"/>
          <a:ea typeface="华文细黑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华文细黑" pitchFamily="2" charset="-122"/>
          <a:ea typeface="华文细黑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华文细黑" pitchFamily="2" charset="-122"/>
          <a:ea typeface="华文细黑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华文细黑" pitchFamily="2" charset="-122"/>
          <a:ea typeface="华文细黑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华文细黑" pitchFamily="2" charset="-122"/>
          <a:ea typeface="华文细黑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华文细黑" pitchFamily="2" charset="-122"/>
          <a:ea typeface="华文细黑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A1054"/>
        </a:buClr>
        <a:buSzPct val="60000"/>
        <a:buFont typeface="Wingdings 3" pitchFamily="18" charset="2"/>
        <a:buChar char="u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ea typeface="宋体" pitchFamily="2" charset="-122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ea typeface="宋体" pitchFamily="2" charset="-122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宋体" pitchFamily="2" charset="-122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宋体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宋体" pitchFamily="2" charset="-122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宋体" pitchFamily="2" charset="-122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宋体" pitchFamily="2" charset="-122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270925A-FCD4-4AFD-9A5A-A1AEAADBC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F95A-B4A6-48E9-9ACC-3F3C4A299F8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WordArt 5">
            <a:extLst>
              <a:ext uri="{FF2B5EF4-FFF2-40B4-BE49-F238E27FC236}">
                <a16:creationId xmlns:a16="http://schemas.microsoft.com/office/drawing/2014/main" id="{F0DBB189-50D6-4DC9-BCBE-A8C0780D7FE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5536" y="2138486"/>
            <a:ext cx="8114046" cy="17280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5400" b="1" kern="10" dirty="0">
                <a:ln w="19050">
                  <a:solidFill>
                    <a:srgbClr val="99CCFF"/>
                  </a:solidFill>
                  <a:rou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隶书" panose="02010800040101010101" pitchFamily="2" charset="-122"/>
                <a:ea typeface="华文隶书" panose="02010800040101010101" pitchFamily="2" charset="-122"/>
              </a:rPr>
              <a:t>新时期初期的文艺复苏</a:t>
            </a:r>
          </a:p>
        </p:txBody>
      </p:sp>
      <p:sp>
        <p:nvSpPr>
          <p:cNvPr id="4" name="标题 2">
            <a:extLst>
              <a:ext uri="{FF2B5EF4-FFF2-40B4-BE49-F238E27FC236}">
                <a16:creationId xmlns:a16="http://schemas.microsoft.com/office/drawing/2014/main" id="{1D7423E0-8AF2-4096-8C38-11D0D00C6CC6}"/>
              </a:ext>
            </a:extLst>
          </p:cNvPr>
          <p:cNvSpPr txBox="1">
            <a:spLocks/>
          </p:cNvSpPr>
          <p:nvPr/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2877387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F12C-1864-4770-A3A4-BEE7DA360178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483768" y="404664"/>
            <a:ext cx="6480720" cy="714375"/>
          </a:xfrm>
        </p:spPr>
        <p:txBody>
          <a:bodyPr/>
          <a:lstStyle/>
          <a:p>
            <a:pPr algn="r"/>
            <a:r>
              <a:rPr lang="en-US" altLang="zh-CN" sz="2400" dirty="0">
                <a:latin typeface="华文新魏" pitchFamily="2" charset="-122"/>
                <a:ea typeface="华文新魏" pitchFamily="2" charset="-122"/>
              </a:rPr>
              <a:t> </a:t>
            </a:r>
            <a:endParaRPr lang="zh-CN" altLang="en-US" sz="2400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8975" y="1196752"/>
            <a:ext cx="8665513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0"/>
              </a:spcBef>
            </a:pPr>
            <a:r>
              <a:rPr lang="zh-CN" altLang="en-US" sz="3200" b="1" dirty="0">
                <a:latin typeface="微软雅黑" pitchFamily="34" charset="-122"/>
                <a:ea typeface="微软雅黑" pitchFamily="34" charset="-122"/>
              </a:rPr>
              <a:t>三、文学体制的重建</a:t>
            </a:r>
            <a:endParaRPr lang="en-US" altLang="zh-CN" sz="32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3000"/>
              </a:spcBef>
            </a:pPr>
            <a:r>
              <a:rPr lang="en-US" altLang="zh-CN" sz="2200" b="1" dirty="0">
                <a:latin typeface="微软雅黑" pitchFamily="34" charset="-122"/>
                <a:ea typeface="微软雅黑" pitchFamily="34" charset="-122"/>
              </a:rPr>
              <a:t> 1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、 全国性文艺组织得以恢复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（文联、作协、剧协、影协） </a:t>
            </a:r>
          </a:p>
          <a:p>
            <a:pPr>
              <a:spcBef>
                <a:spcPts val="3000"/>
              </a:spcBef>
            </a:pPr>
            <a:r>
              <a:rPr lang="en-US" altLang="zh-CN" sz="2200" b="1" dirty="0">
                <a:latin typeface="微软雅黑" pitchFamily="34" charset="-122"/>
                <a:ea typeface="微软雅黑" pitchFamily="34" charset="-122"/>
              </a:rPr>
              <a:t> 2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、文学观念、作家、作品的重评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武训传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、胡风 、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青春之歌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）  </a:t>
            </a:r>
          </a:p>
          <a:p>
            <a:pPr>
              <a:spcBef>
                <a:spcPts val="3000"/>
              </a:spcBef>
            </a:pPr>
            <a:r>
              <a:rPr lang="en-US" altLang="zh-CN" sz="2200" b="1" dirty="0">
                <a:latin typeface="微软雅黑" pitchFamily="34" charset="-122"/>
                <a:ea typeface="微软雅黑" pitchFamily="34" charset="-122"/>
              </a:rPr>
              <a:t> 3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  <a:hlinkClick r:id="rId2" action="ppaction://hlinksldjump"/>
              </a:rPr>
              <a:t>文学刊物创刊、恢复出版 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（公共空间、文学阵地）  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3000"/>
              </a:spcBef>
            </a:pPr>
            <a:r>
              <a:rPr lang="en-US" altLang="zh-CN" sz="2200" b="1" dirty="0">
                <a:latin typeface="微软雅黑" pitchFamily="34" charset="-122"/>
                <a:ea typeface="微软雅黑" pitchFamily="34" charset="-122"/>
              </a:rPr>
              <a:t> 4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  <a:hlinkClick r:id="rId3" action="ppaction://hlinksldjump"/>
              </a:rPr>
              <a:t>作家群体的壮大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（复出、知青、中年、新生代）    </a:t>
            </a:r>
          </a:p>
          <a:p>
            <a:pPr>
              <a:spcBef>
                <a:spcPts val="3000"/>
              </a:spcBef>
            </a:pPr>
            <a:r>
              <a:rPr lang="en-US" altLang="zh-CN" sz="2200" b="1" dirty="0">
                <a:latin typeface="微软雅黑" pitchFamily="34" charset="-122"/>
                <a:ea typeface="微软雅黑" pitchFamily="34" charset="-122"/>
                <a:hlinkClick r:id="rId4" action="ppaction://hlinksldjump"/>
              </a:rPr>
              <a:t> 5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  <a:hlinkClick r:id="rId4" action="ppaction://hlinksldjump"/>
              </a:rPr>
              <a:t>、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题材禁区、文学形式的突破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（揭露控诉的伤痕文学、朦胧诗）   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</a:t>
            </a:r>
          </a:p>
        </p:txBody>
      </p:sp>
      <p:sp>
        <p:nvSpPr>
          <p:cNvPr id="4" name="右箭头 3">
            <a:hlinkClick r:id="rId4" action="ppaction://hlinksldjump"/>
          </p:cNvPr>
          <p:cNvSpPr/>
          <p:nvPr/>
        </p:nvSpPr>
        <p:spPr bwMode="auto">
          <a:xfrm>
            <a:off x="8460432" y="6525344"/>
            <a:ext cx="360040" cy="216024"/>
          </a:xfrm>
          <a:prstGeom prst="rightArrow">
            <a:avLst/>
          </a:prstGeom>
          <a:solidFill>
            <a:schemeClr val="accent1">
              <a:alpha val="31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幼圆" pitchFamily="49" charset="-122"/>
            </a:endParaRPr>
          </a:p>
        </p:txBody>
      </p:sp>
      <p:sp>
        <p:nvSpPr>
          <p:cNvPr id="7" name="标题 2">
            <a:extLst>
              <a:ext uri="{FF2B5EF4-FFF2-40B4-BE49-F238E27FC236}">
                <a16:creationId xmlns:a16="http://schemas.microsoft.com/office/drawing/2014/main" id="{7C3EDEC7-D2BE-47F5-BE30-906E4B730850}"/>
              </a:ext>
            </a:extLst>
          </p:cNvPr>
          <p:cNvSpPr txBox="1">
            <a:spLocks/>
          </p:cNvSpPr>
          <p:nvPr/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2591508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F12C-1864-4770-A3A4-BEE7DA360178}" type="slidenum">
              <a:rPr lang="en-US" altLang="zh-CN" smtClean="0"/>
              <a:t>11</a:t>
            </a:fld>
            <a:endParaRPr lang="en-US" altLang="zh-CN"/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179512" y="980728"/>
            <a:ext cx="8640960" cy="568836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A1054"/>
              </a:buClr>
              <a:buSzPct val="60000"/>
              <a:buFont typeface="Wingdings 3" pitchFamily="18" charset="2"/>
              <a:buChar char="u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740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2pPr>
            <a:lvl3pPr marL="12350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3pPr>
            <a:lvl4pPr marL="164338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800" b="1" dirty="0">
              <a:solidFill>
                <a:srgbClr val="3366FF"/>
              </a:solidFill>
              <a:ea typeface="楷体_GB2312" panose="02010609030101010101" pitchFamily="49" charset="-122"/>
            </a:endParaRPr>
          </a:p>
          <a:p>
            <a:pPr>
              <a:lnSpc>
                <a:spcPts val="4000"/>
              </a:lnSpc>
              <a:buFont typeface="Wingdings" panose="05000000000000000000" pitchFamily="2" charset="2"/>
              <a:buNone/>
            </a:pP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    </a:t>
            </a:r>
            <a:endParaRPr lang="en-US" altLang="zh-CN" sz="28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4000"/>
              </a:lnSpc>
              <a:buFont typeface="Wingdings" panose="05000000000000000000" pitchFamily="2" charset="2"/>
              <a:buNone/>
            </a:pPr>
            <a:r>
              <a:rPr lang="en-US" altLang="zh-CN" sz="2800" b="1" dirty="0">
                <a:latin typeface="微软雅黑" pitchFamily="34" charset="-122"/>
                <a:ea typeface="微软雅黑" pitchFamily="34" charset="-122"/>
              </a:rPr>
              <a:t>      《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解放军文艺</a:t>
            </a:r>
            <a:r>
              <a:rPr lang="en-US" altLang="zh-CN" sz="2800" b="1" dirty="0">
                <a:latin typeface="微软雅黑" pitchFamily="34" charset="-122"/>
                <a:ea typeface="微软雅黑" pitchFamily="34" charset="-122"/>
              </a:rPr>
              <a:t>》     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“文革”期间 </a:t>
            </a:r>
          </a:p>
          <a:p>
            <a:pPr>
              <a:lnSpc>
                <a:spcPts val="4000"/>
              </a:lnSpc>
              <a:spcBef>
                <a:spcPts val="4200"/>
              </a:spcBef>
              <a:buFont typeface="Wingdings" panose="05000000000000000000" pitchFamily="2" charset="2"/>
              <a:buNone/>
            </a:pP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1980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年，仅省级以上刊物超过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200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多种  </a:t>
            </a:r>
            <a:endParaRPr lang="en-US" altLang="zh-CN" sz="28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4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        《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收获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》《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当代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》《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十月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》《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花城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》</a:t>
            </a:r>
          </a:p>
          <a:p>
            <a:pPr>
              <a:lnSpc>
                <a:spcPts val="4000"/>
              </a:lnSpc>
              <a:spcBef>
                <a:spcPts val="3000"/>
              </a:spcBef>
              <a:buFont typeface="Wingdings" panose="05000000000000000000" pitchFamily="2" charset="2"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                      ——</a:t>
            </a:r>
            <a:r>
              <a:rPr lang="zh-CN" altLang="en-US" sz="28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提供公共空间、文学发展阵地</a:t>
            </a:r>
            <a:endParaRPr lang="en-US" altLang="zh-CN" sz="28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4000"/>
              </a:lnSpc>
              <a:buFont typeface="Wingdings" panose="05000000000000000000" pitchFamily="2" charset="2"/>
              <a:buNone/>
            </a:pPr>
            <a:endParaRPr lang="zh-CN" altLang="en-US" sz="2800" dirty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anose="05000000000000000000" pitchFamily="2" charset="2"/>
              <a:buNone/>
            </a:pPr>
            <a:endParaRPr lang="zh-CN" altLang="en-US" sz="2800" dirty="0">
              <a:latin typeface="微软雅黑" pitchFamily="34" charset="-122"/>
              <a:ea typeface="微软雅黑" pitchFamily="34" charset="-122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rgbClr val="3366FF"/>
                </a:solidFill>
                <a:ea typeface="楷体_GB2312" panose="02010609030101010101" pitchFamily="49" charset="-122"/>
              </a:rPr>
              <a:t>  </a:t>
            </a:r>
          </a:p>
        </p:txBody>
      </p:sp>
      <p:sp>
        <p:nvSpPr>
          <p:cNvPr id="6" name="左箭头 5">
            <a:hlinkClick r:id="rId2" action="ppaction://hlinksldjump"/>
          </p:cNvPr>
          <p:cNvSpPr/>
          <p:nvPr/>
        </p:nvSpPr>
        <p:spPr bwMode="auto">
          <a:xfrm>
            <a:off x="8244408" y="6525208"/>
            <a:ext cx="432048" cy="143880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幼圆" pitchFamily="49" charset="-122"/>
            </a:endParaRPr>
          </a:p>
        </p:txBody>
      </p:sp>
      <p:sp>
        <p:nvSpPr>
          <p:cNvPr id="8" name="标题 2">
            <a:extLst>
              <a:ext uri="{FF2B5EF4-FFF2-40B4-BE49-F238E27FC236}">
                <a16:creationId xmlns:a16="http://schemas.microsoft.com/office/drawing/2014/main" id="{0E533DB0-B10F-438F-AB24-69FB3C81F8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2162764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F12C-1864-4770-A3A4-BEE7DA360178}" type="slidenum">
              <a:rPr lang="en-US" altLang="zh-CN" smtClean="0"/>
              <a:t>12</a:t>
            </a:fld>
            <a:endParaRPr lang="en-US" altLang="zh-CN"/>
          </a:p>
        </p:txBody>
      </p:sp>
      <p:sp>
        <p:nvSpPr>
          <p:cNvPr id="4" name="TextBox 3"/>
          <p:cNvSpPr txBox="1"/>
          <p:nvPr/>
        </p:nvSpPr>
        <p:spPr>
          <a:xfrm>
            <a:off x="179512" y="1136933"/>
            <a:ext cx="8784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复出作家（归来作家）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——“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文化英雄”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      ——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丁玲、艾青、王蒙、陆文夫、流沙河等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3000"/>
              </a:spcBef>
              <a:buFont typeface="Wingdings" panose="05000000000000000000" pitchFamily="2" charset="2"/>
              <a:buNone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知青作家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“落差式”体验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      ——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韩少功、贾平凹、王安忆、铁凝、舒婷、阿城</a:t>
            </a:r>
          </a:p>
          <a:p>
            <a:pPr>
              <a:spcBef>
                <a:spcPts val="3000"/>
              </a:spcBef>
              <a:buFont typeface="Wingdings" panose="05000000000000000000" pitchFamily="2" charset="2"/>
              <a:buNone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中年作家</a:t>
            </a:r>
            <a:endParaRPr lang="en-US" altLang="zh-CN" sz="24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      ——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张洁、高行健、刘心武（第二个女作家涌现高峰期）</a:t>
            </a:r>
          </a:p>
          <a:p>
            <a:pPr>
              <a:spcBef>
                <a:spcPts val="3000"/>
              </a:spcBef>
              <a:buFont typeface="Wingdings" panose="05000000000000000000" pitchFamily="2" charset="2"/>
              <a:buNone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新生代作家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马原、莫言、刘索拉、苏童、方方、残雪</a:t>
            </a:r>
          </a:p>
        </p:txBody>
      </p:sp>
      <p:sp>
        <p:nvSpPr>
          <p:cNvPr id="5" name="左箭头 4">
            <a:hlinkClick r:id="rId2" action="ppaction://hlinksldjump"/>
          </p:cNvPr>
          <p:cNvSpPr/>
          <p:nvPr/>
        </p:nvSpPr>
        <p:spPr bwMode="auto">
          <a:xfrm>
            <a:off x="8316416" y="6579350"/>
            <a:ext cx="468052" cy="108012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幼圆" pitchFamily="49" charset="-122"/>
            </a:endParaRPr>
          </a:p>
        </p:txBody>
      </p:sp>
      <p:sp>
        <p:nvSpPr>
          <p:cNvPr id="8" name="标题 2">
            <a:extLst>
              <a:ext uri="{FF2B5EF4-FFF2-40B4-BE49-F238E27FC236}">
                <a16:creationId xmlns:a16="http://schemas.microsoft.com/office/drawing/2014/main" id="{26DF469D-9E22-41CE-8070-78CB43D3C1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3777243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F12C-1864-4770-A3A4-BEE7DA360178}" type="slidenum">
              <a:rPr lang="en-US" altLang="zh-CN" smtClean="0"/>
              <a:t>13</a:t>
            </a:fld>
            <a:endParaRPr lang="en-US" altLang="zh-CN"/>
          </a:p>
        </p:txBody>
      </p:sp>
      <p:sp>
        <p:nvSpPr>
          <p:cNvPr id="4" name="TextBox 3"/>
          <p:cNvSpPr txBox="1"/>
          <p:nvPr/>
        </p:nvSpPr>
        <p:spPr>
          <a:xfrm>
            <a:off x="179511" y="1239331"/>
            <a:ext cx="8832031" cy="4295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四、第四次全国文代会</a:t>
            </a:r>
            <a:endParaRPr lang="en-US" altLang="zh-CN" sz="2800" b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时  间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：  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1979.10.30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   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内  容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：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重申“双百”方针   艺术创作上提倡不同形式和风格的自由发展    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800"/>
              </a:lnSpc>
              <a:spcBef>
                <a:spcPts val="12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                                 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艺术理论上提倡不同观点和学派的自由讨论 </a:t>
            </a:r>
          </a:p>
          <a:p>
            <a:pPr>
              <a:lnSpc>
                <a:spcPts val="3800"/>
              </a:lnSpc>
            </a:pP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   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800"/>
              </a:lnSpc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     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 “对文艺的行政命令必须废止”、对文学创作“不要横加干涉”</a:t>
            </a:r>
          </a:p>
          <a:p>
            <a:pPr>
              <a:lnSpc>
                <a:spcPts val="3800"/>
              </a:lnSpc>
              <a:spcBef>
                <a:spcPts val="1800"/>
              </a:spcBef>
            </a:pP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影   响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：标志文艺界全面</a:t>
            </a:r>
            <a:r>
              <a:rPr lang="zh-CN" altLang="en-US" sz="22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解冻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，文学创作从教条主义走向</a:t>
            </a:r>
            <a:r>
              <a:rPr lang="zh-CN" altLang="en-US" sz="22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现实主义</a:t>
            </a:r>
          </a:p>
        </p:txBody>
      </p:sp>
      <p:sp>
        <p:nvSpPr>
          <p:cNvPr id="6" name="左大括号 5"/>
          <p:cNvSpPr/>
          <p:nvPr/>
        </p:nvSpPr>
        <p:spPr bwMode="auto">
          <a:xfrm>
            <a:off x="3203848" y="2852936"/>
            <a:ext cx="360040" cy="936104"/>
          </a:xfrm>
          <a:prstGeom prst="leftBrace">
            <a:avLst/>
          </a:prstGeom>
          <a:solidFill>
            <a:schemeClr val="accent1">
              <a:alpha val="52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幼圆" pitchFamily="49" charset="-122"/>
            </a:endParaRPr>
          </a:p>
        </p:txBody>
      </p:sp>
      <p:sp>
        <p:nvSpPr>
          <p:cNvPr id="7" name="左大括号 6"/>
          <p:cNvSpPr/>
          <p:nvPr/>
        </p:nvSpPr>
        <p:spPr bwMode="auto">
          <a:xfrm>
            <a:off x="923480" y="2852936"/>
            <a:ext cx="360040" cy="1872208"/>
          </a:xfrm>
          <a:prstGeom prst="leftBrace">
            <a:avLst/>
          </a:prstGeom>
          <a:solidFill>
            <a:schemeClr val="accent1">
              <a:alpha val="52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幼圆" pitchFamily="49" charset="-122"/>
            </a:endParaRPr>
          </a:p>
        </p:txBody>
      </p:sp>
      <p:sp>
        <p:nvSpPr>
          <p:cNvPr id="9" name="标题 2">
            <a:extLst>
              <a:ext uri="{FF2B5EF4-FFF2-40B4-BE49-F238E27FC236}">
                <a16:creationId xmlns:a16="http://schemas.microsoft.com/office/drawing/2014/main" id="{DF76D43A-0971-45B1-B3CC-9338C7CBAC9F}"/>
              </a:ext>
            </a:extLst>
          </p:cNvPr>
          <p:cNvSpPr txBox="1">
            <a:spLocks/>
          </p:cNvSpPr>
          <p:nvPr/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3878774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F12C-1864-4770-A3A4-BEE7DA360178}" type="slidenum">
              <a:rPr lang="en-US" altLang="zh-CN" smtClean="0"/>
              <a:t>14</a:t>
            </a:fld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483768" y="404664"/>
            <a:ext cx="6480720" cy="714375"/>
          </a:xfrm>
        </p:spPr>
        <p:txBody>
          <a:bodyPr/>
          <a:lstStyle/>
          <a:p>
            <a:pPr algn="r"/>
            <a:r>
              <a:rPr lang="en-US" altLang="zh-CN" sz="2400" dirty="0">
                <a:latin typeface="华文新魏" pitchFamily="2" charset="-122"/>
                <a:ea typeface="华文新魏" pitchFamily="2" charset="-122"/>
              </a:rPr>
              <a:t> </a:t>
            </a:r>
            <a:endParaRPr lang="zh-CN" altLang="en-US" sz="2400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8975" y="1196752"/>
            <a:ext cx="7873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0"/>
              </a:spcBef>
            </a:pPr>
            <a:r>
              <a:rPr lang="en-US" altLang="zh-CN" sz="3600" b="1" dirty="0">
                <a:latin typeface="微软雅黑" pitchFamily="34" charset="-122"/>
                <a:ea typeface="微软雅黑" pitchFamily="34" charset="-122"/>
              </a:rPr>
              <a:t> </a:t>
            </a:r>
            <a:endParaRPr lang="en-US" altLang="zh-CN" sz="28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420" y="1234202"/>
            <a:ext cx="882406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7200"/>
              </a:spcBef>
            </a:pP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五、文学特征</a:t>
            </a:r>
            <a:endParaRPr lang="zh-CN" altLang="en-US" sz="26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30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表现灾难为使命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：对现实主义的追求，使表现国家、民族、个人的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</a:t>
            </a:r>
          </a:p>
          <a:p>
            <a:pPr>
              <a:spcBef>
                <a:spcPts val="12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                           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灾难成为文学神圣使命；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24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呼应权力中心话语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：文学对“文革”的否定呼应了意识形态，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                             </a:t>
            </a:r>
            <a:r>
              <a:rPr lang="zh-CN" altLang="en-US" sz="22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文学言说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与</a:t>
            </a:r>
            <a:r>
              <a:rPr lang="zh-CN" altLang="en-US" sz="22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政治言说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互动使文学获得话语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                             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权利；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                                            —— 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伤痕文学、反思文学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pPr>
              <a:spcBef>
                <a:spcPts val="24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对人的观念的反思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：重新肯定人的价值、尊严、地位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标题 2">
            <a:extLst>
              <a:ext uri="{FF2B5EF4-FFF2-40B4-BE49-F238E27FC236}">
                <a16:creationId xmlns:a16="http://schemas.microsoft.com/office/drawing/2014/main" id="{D9EBAE70-FEC0-40FE-A12D-DAAE5F08D1C6}"/>
              </a:ext>
            </a:extLst>
          </p:cNvPr>
          <p:cNvSpPr txBox="1">
            <a:spLocks/>
          </p:cNvSpPr>
          <p:nvPr/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1850656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F12C-1864-4770-A3A4-BEE7DA360178}" type="slidenum">
              <a:rPr lang="en-US" altLang="zh-CN" smtClean="0"/>
              <a:t>15</a:t>
            </a:fld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483768" y="404664"/>
            <a:ext cx="6480720" cy="714375"/>
          </a:xfrm>
        </p:spPr>
        <p:txBody>
          <a:bodyPr/>
          <a:lstStyle/>
          <a:p>
            <a:pPr algn="r"/>
            <a:r>
              <a:rPr lang="en-US" altLang="zh-CN" sz="2400" dirty="0">
                <a:latin typeface="华文新魏" pitchFamily="2" charset="-122"/>
                <a:ea typeface="华文新魏" pitchFamily="2" charset="-122"/>
              </a:rPr>
              <a:t> </a:t>
            </a:r>
            <a:endParaRPr lang="zh-CN" altLang="en-US" sz="2400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8975" y="1196752"/>
            <a:ext cx="7873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0"/>
              </a:spcBef>
            </a:pPr>
            <a:r>
              <a:rPr lang="en-US" altLang="zh-CN" sz="3600" b="1" dirty="0">
                <a:latin typeface="微软雅黑" pitchFamily="34" charset="-122"/>
                <a:ea typeface="微软雅黑" pitchFamily="34" charset="-122"/>
              </a:rPr>
              <a:t> </a:t>
            </a:r>
            <a:endParaRPr lang="en-US" altLang="zh-CN" sz="28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5" y="1837566"/>
            <a:ext cx="9036495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0"/>
              </a:spcBef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六、新时期文学发展方向论争</a:t>
            </a:r>
            <a:endParaRPr lang="en-US" altLang="zh-CN" sz="24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3000"/>
              </a:spcBef>
            </a:pPr>
            <a:r>
              <a:rPr lang="en-US" altLang="zh-CN" sz="2200" b="1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背  景：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对“文革”文化专制的禁锢、对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50-70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年代政治文学命题的质疑， 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18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      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对宽松文学环境的向往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3000"/>
              </a:spcBef>
            </a:pP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分  歧    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离弃“文革”，恢复“十七年”文学“主流” 状况，坚持工农兵文学</a:t>
            </a: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3000"/>
              </a:spcBef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             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离弃“左翼”文学，复活“十七年”中受压抑的“非主流”文学，</a:t>
            </a: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1800"/>
              </a:spcBef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                                            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接轨“五四”启蒙文学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——</a:t>
            </a:r>
            <a:r>
              <a:rPr lang="zh-CN" altLang="en-US" sz="20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最具影响力</a:t>
            </a:r>
            <a:endParaRPr lang="en-US" altLang="zh-CN" sz="22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967458" y="4005064"/>
            <a:ext cx="216024" cy="1541210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幼圆" pitchFamily="49" charset="-122"/>
            </a:endParaRPr>
          </a:p>
        </p:txBody>
      </p:sp>
      <p:sp>
        <p:nvSpPr>
          <p:cNvPr id="8" name="标题 2">
            <a:extLst>
              <a:ext uri="{FF2B5EF4-FFF2-40B4-BE49-F238E27FC236}">
                <a16:creationId xmlns:a16="http://schemas.microsoft.com/office/drawing/2014/main" id="{9B6CFBB3-AFDD-4E06-943B-D8B1A4A5E779}"/>
              </a:ext>
            </a:extLst>
          </p:cNvPr>
          <p:cNvSpPr txBox="1">
            <a:spLocks/>
          </p:cNvSpPr>
          <p:nvPr/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2240715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F12C-1864-4770-A3A4-BEE7DA360178}" type="slidenum">
              <a:rPr lang="en-US" altLang="zh-CN" smtClean="0"/>
              <a:t>16</a:t>
            </a:fld>
            <a:endParaRPr lang="en-US" altLang="zh-CN"/>
          </a:p>
        </p:txBody>
      </p:sp>
      <p:sp>
        <p:nvSpPr>
          <p:cNvPr id="4" name="TextBox 3"/>
          <p:cNvSpPr txBox="1"/>
          <p:nvPr/>
        </p:nvSpPr>
        <p:spPr>
          <a:xfrm>
            <a:off x="101662" y="1252820"/>
            <a:ext cx="8940676" cy="4720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b="1" dirty="0">
                <a:latin typeface="微软雅黑" pitchFamily="34" charset="-122"/>
                <a:ea typeface="微软雅黑" pitchFamily="34" charset="-122"/>
              </a:rPr>
              <a:t>阵地</a:t>
            </a:r>
            <a:r>
              <a:rPr lang="en-US" altLang="zh-CN" sz="3000" b="1" dirty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3000" b="1" dirty="0">
                <a:latin typeface="微软雅黑" pitchFamily="34" charset="-122"/>
                <a:ea typeface="微软雅黑" pitchFamily="34" charset="-122"/>
              </a:rPr>
              <a:t>作家群</a:t>
            </a:r>
            <a:r>
              <a:rPr lang="en-US" altLang="zh-CN" sz="3000" b="1" dirty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3000" b="1" dirty="0">
                <a:latin typeface="微软雅黑" pitchFamily="34" charset="-122"/>
                <a:ea typeface="微软雅黑" pitchFamily="34" charset="-122"/>
              </a:rPr>
              <a:t>题材</a:t>
            </a:r>
            <a:r>
              <a:rPr lang="en-US" altLang="zh-CN" sz="3000" b="1" dirty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3000" b="1" dirty="0">
                <a:latin typeface="微软雅黑" pitchFamily="34" charset="-122"/>
                <a:ea typeface="微软雅黑" pitchFamily="34" charset="-122"/>
              </a:rPr>
              <a:t>形式           </a:t>
            </a:r>
            <a:endParaRPr lang="en-US" altLang="zh-CN" sz="3000" b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微软雅黑" pitchFamily="34" charset="-122"/>
                <a:ea typeface="微软雅黑" pitchFamily="34" charset="-122"/>
              </a:rPr>
              <a:t>                           </a:t>
            </a:r>
            <a:r>
              <a:rPr lang="zh-CN" altLang="en-US" sz="3000" b="1" dirty="0">
                <a:latin typeface="微软雅黑" pitchFamily="34" charset="-122"/>
                <a:ea typeface="微软雅黑" pitchFamily="34" charset="-122"/>
              </a:rPr>
              <a:t> </a:t>
            </a:r>
            <a:endParaRPr lang="en-US" altLang="zh-CN" sz="3000" b="1" dirty="0"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对“文革”文艺观念格局的破坏</a:t>
            </a:r>
            <a:endParaRPr lang="en-US" altLang="zh-CN" sz="24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确定现实主义文学创作</a:t>
            </a:r>
            <a:endParaRPr lang="en-US" altLang="zh-CN" sz="24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文学复苏和恢复阶段</a:t>
            </a:r>
            <a:endParaRPr lang="en-US" altLang="zh-CN" sz="24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创作繁荣、多样</a:t>
            </a:r>
            <a:r>
              <a:rPr lang="en-US" altLang="zh-CN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     </a:t>
            </a: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较于五六十的年代文学的“黄金时代”</a:t>
            </a:r>
            <a:endParaRPr lang="en-US" altLang="zh-CN" sz="24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5400000">
            <a:off x="4413046" y="1829887"/>
            <a:ext cx="821963" cy="360040"/>
          </a:xfrm>
          <a:prstGeom prst="rightArrow">
            <a:avLst>
              <a:gd name="adj1" fmla="val 50000"/>
              <a:gd name="adj2" fmla="val 44934"/>
            </a:avLst>
          </a:prstGeom>
          <a:solidFill>
            <a:schemeClr val="accent1">
              <a:alpha val="41000"/>
            </a:schemeClr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标题 2">
            <a:extLst>
              <a:ext uri="{FF2B5EF4-FFF2-40B4-BE49-F238E27FC236}">
                <a16:creationId xmlns:a16="http://schemas.microsoft.com/office/drawing/2014/main" id="{7EEF6946-D35A-46A8-91AB-D4048683B372}"/>
              </a:ext>
            </a:extLst>
          </p:cNvPr>
          <p:cNvSpPr txBox="1">
            <a:spLocks/>
          </p:cNvSpPr>
          <p:nvPr/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2824540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F12C-1864-4770-A3A4-BEE7DA360178}" type="slidenum">
              <a:rPr lang="en-US" altLang="zh-CN" smtClean="0"/>
              <a:t>17</a:t>
            </a:fld>
            <a:endParaRPr lang="en-US" altLang="zh-CN"/>
          </a:p>
        </p:txBody>
      </p:sp>
      <p:sp>
        <p:nvSpPr>
          <p:cNvPr id="3" name="TextBox 2"/>
          <p:cNvSpPr txBox="1"/>
          <p:nvPr/>
        </p:nvSpPr>
        <p:spPr>
          <a:xfrm>
            <a:off x="1835696" y="2492896"/>
            <a:ext cx="6120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0" b="1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谢    谢 </a:t>
            </a:r>
          </a:p>
        </p:txBody>
      </p:sp>
      <p:sp>
        <p:nvSpPr>
          <p:cNvPr id="8" name="标题 2">
            <a:extLst>
              <a:ext uri="{FF2B5EF4-FFF2-40B4-BE49-F238E27FC236}">
                <a16:creationId xmlns:a16="http://schemas.microsoft.com/office/drawing/2014/main" id="{B1ED8C3A-1FBE-4894-81F9-09A03BF877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18171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F12C-1864-4770-A3A4-BEE7DA360178}" type="slidenum">
              <a:rPr lang="en-US" altLang="zh-CN" smtClean="0"/>
              <a:t>2</a:t>
            </a:fld>
            <a:endParaRPr lang="en-US" altLang="zh-CN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sz="240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240" y="1340768"/>
            <a:ext cx="8775240" cy="4705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新时期文艺</a:t>
            </a:r>
            <a:endParaRPr lang="en-US" altLang="zh-CN" sz="2800" b="1" dirty="0">
              <a:solidFill>
                <a:schemeClr val="bg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    1976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月，江青等“四人帮”受到拘捕，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1978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月中共第十一次代表大会宣布“文革”结束，把“文革”结束后的中国社会称为建设的</a:t>
            </a:r>
            <a:r>
              <a:rPr lang="zh-CN" altLang="en-US" sz="240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“新时期”。</a:t>
            </a:r>
            <a:endParaRPr lang="en-US" altLang="zh-CN" sz="240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国家停止“以阶级斗争为纲”的路线，知识界和文艺界普遍用“第二次解放”来强调“文革”结束的意义，与社会政治经济密切联系的文艺界也把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1976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月以后的文学艺术称为“</a:t>
            </a:r>
            <a:r>
              <a:rPr lang="zh-CN" altLang="en-US" sz="240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新时期文艺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”。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786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3645024"/>
            <a:ext cx="1043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F9933"/>
                </a:solidFill>
                <a:latin typeface="微软雅黑" pitchFamily="34" charset="-122"/>
                <a:ea typeface="微软雅黑" pitchFamily="34" charset="-122"/>
              </a:rPr>
              <a:t>1915</a:t>
            </a:r>
            <a:endParaRPr lang="zh-CN" altLang="en-US" sz="1600" b="1" dirty="0">
              <a:solidFill>
                <a:srgbClr val="FF99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59632" y="363968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F9933"/>
                </a:solidFill>
                <a:latin typeface="微软雅黑" pitchFamily="34" charset="-122"/>
                <a:ea typeface="微软雅黑" pitchFamily="34" charset="-122"/>
              </a:rPr>
              <a:t>1928</a:t>
            </a:r>
            <a:endParaRPr lang="zh-CN" altLang="en-US" sz="1600" b="1" dirty="0">
              <a:solidFill>
                <a:srgbClr val="FF99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68116" y="3637493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F9933"/>
                </a:solidFill>
                <a:latin typeface="微软雅黑" pitchFamily="34" charset="-122"/>
                <a:ea typeface="微软雅黑" pitchFamily="34" charset="-122"/>
              </a:rPr>
              <a:t>1937</a:t>
            </a:r>
            <a:endParaRPr lang="zh-CN" altLang="en-US" sz="1600" b="1" dirty="0">
              <a:solidFill>
                <a:srgbClr val="FF99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84240" y="3645024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F9933"/>
                </a:solidFill>
                <a:latin typeface="微软雅黑" pitchFamily="34" charset="-122"/>
                <a:ea typeface="微软雅黑" pitchFamily="34" charset="-122"/>
              </a:rPr>
              <a:t>1949</a:t>
            </a:r>
            <a:endParaRPr lang="zh-CN" altLang="en-US" sz="1600" b="1" dirty="0">
              <a:solidFill>
                <a:srgbClr val="FF99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107504" y="3314931"/>
            <a:ext cx="8892480" cy="186077"/>
            <a:chOff x="107504" y="3314931"/>
            <a:chExt cx="8892480" cy="186077"/>
          </a:xfrm>
        </p:grpSpPr>
        <p:cxnSp>
          <p:nvCxnSpPr>
            <p:cNvPr id="3" name="直接箭头连接符 2"/>
            <p:cNvCxnSpPr/>
            <p:nvPr/>
          </p:nvCxnSpPr>
          <p:spPr bwMode="auto">
            <a:xfrm flipV="1">
              <a:off x="107504" y="3429000"/>
              <a:ext cx="8892480" cy="72008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直接连接符 11"/>
            <p:cNvCxnSpPr/>
            <p:nvPr/>
          </p:nvCxnSpPr>
          <p:spPr bwMode="auto">
            <a:xfrm>
              <a:off x="1675148" y="3346512"/>
              <a:ext cx="0" cy="11849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接连接符 13"/>
            <p:cNvCxnSpPr/>
            <p:nvPr/>
          </p:nvCxnSpPr>
          <p:spPr bwMode="auto">
            <a:xfrm>
              <a:off x="395536" y="3356992"/>
              <a:ext cx="0" cy="144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>
              <a:off x="2558035" y="3318830"/>
              <a:ext cx="0" cy="144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>
              <a:off x="3563888" y="3338999"/>
              <a:ext cx="0" cy="144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>
              <a:off x="4644008" y="3316796"/>
              <a:ext cx="0" cy="1586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096" y="3316796"/>
              <a:ext cx="23813" cy="14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4" name="直接连接符 33"/>
            <p:cNvCxnSpPr/>
            <p:nvPr/>
          </p:nvCxnSpPr>
          <p:spPr bwMode="auto">
            <a:xfrm>
              <a:off x="6376710" y="3320988"/>
              <a:ext cx="0" cy="144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接连接符 34"/>
            <p:cNvCxnSpPr/>
            <p:nvPr/>
          </p:nvCxnSpPr>
          <p:spPr bwMode="auto">
            <a:xfrm>
              <a:off x="7308304" y="3314931"/>
              <a:ext cx="0" cy="144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6" name="TextBox 35"/>
          <p:cNvSpPr txBox="1"/>
          <p:nvPr/>
        </p:nvSpPr>
        <p:spPr>
          <a:xfrm>
            <a:off x="4228728" y="3628147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F9933"/>
                </a:solidFill>
                <a:latin typeface="微软雅黑" pitchFamily="34" charset="-122"/>
                <a:ea typeface="微软雅黑" pitchFamily="34" charset="-122"/>
              </a:rPr>
              <a:t>1966</a:t>
            </a:r>
            <a:endParaRPr lang="zh-CN" altLang="en-US" sz="1600" b="1" dirty="0">
              <a:solidFill>
                <a:srgbClr val="FF99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48064" y="3627848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F9933"/>
                </a:solidFill>
                <a:latin typeface="微软雅黑" pitchFamily="34" charset="-122"/>
                <a:ea typeface="微软雅黑" pitchFamily="34" charset="-122"/>
              </a:rPr>
              <a:t>1976</a:t>
            </a:r>
            <a:endParaRPr lang="zh-CN" altLang="en-US" sz="1600" b="1" dirty="0">
              <a:solidFill>
                <a:srgbClr val="FF99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80666" y="3628147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F9933"/>
                </a:solidFill>
                <a:latin typeface="微软雅黑" pitchFamily="34" charset="-122"/>
                <a:ea typeface="微软雅黑" pitchFamily="34" charset="-122"/>
              </a:rPr>
              <a:t>1990</a:t>
            </a:r>
            <a:endParaRPr lang="zh-CN" altLang="en-US" sz="1600" b="1" dirty="0">
              <a:solidFill>
                <a:srgbClr val="FF99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48264" y="363968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F9933"/>
                </a:solidFill>
                <a:latin typeface="微软雅黑" pitchFamily="34" charset="-122"/>
                <a:ea typeface="微软雅黑" pitchFamily="34" charset="-122"/>
              </a:rPr>
              <a:t>2000</a:t>
            </a:r>
            <a:endParaRPr lang="zh-CN" altLang="en-US" sz="1600" b="1" dirty="0">
              <a:solidFill>
                <a:srgbClr val="FF99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351912" y="364732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F9933"/>
                </a:solidFill>
                <a:latin typeface="微软雅黑" pitchFamily="34" charset="-122"/>
                <a:ea typeface="微软雅黑" pitchFamily="34" charset="-122"/>
              </a:rPr>
              <a:t>2020</a:t>
            </a:r>
            <a:endParaRPr lang="zh-CN" altLang="en-US" sz="1600" b="1" dirty="0">
              <a:solidFill>
                <a:srgbClr val="FF99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左大括号 42"/>
          <p:cNvSpPr/>
          <p:nvPr/>
        </p:nvSpPr>
        <p:spPr bwMode="auto">
          <a:xfrm rot="5400000">
            <a:off x="1811695" y="-221383"/>
            <a:ext cx="216024" cy="3168352"/>
          </a:xfrm>
          <a:prstGeom prst="leftBrace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幼圆" pitchFamily="49" charset="-122"/>
            </a:endParaRPr>
          </a:p>
        </p:txBody>
      </p:sp>
      <p:cxnSp>
        <p:nvCxnSpPr>
          <p:cNvPr id="45" name="直接连接符 44"/>
          <p:cNvCxnSpPr/>
          <p:nvPr/>
        </p:nvCxnSpPr>
        <p:spPr bwMode="auto">
          <a:xfrm>
            <a:off x="3563888" y="938337"/>
            <a:ext cx="0" cy="54511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611560" y="908720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中国现代文学史</a:t>
            </a:r>
          </a:p>
        </p:txBody>
      </p:sp>
      <p:sp>
        <p:nvSpPr>
          <p:cNvPr id="52" name="右大括号 51"/>
          <p:cNvSpPr/>
          <p:nvPr/>
        </p:nvSpPr>
        <p:spPr bwMode="auto">
          <a:xfrm rot="5400000">
            <a:off x="6249412" y="3202330"/>
            <a:ext cx="216024" cy="5358144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幼圆" pitchFamily="49" charset="-122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140270" y="5989415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中国当代文学史</a:t>
            </a:r>
          </a:p>
        </p:txBody>
      </p:sp>
      <p:grpSp>
        <p:nvGrpSpPr>
          <p:cNvPr id="78" name="组合 77"/>
          <p:cNvGrpSpPr/>
          <p:nvPr/>
        </p:nvGrpSpPr>
        <p:grpSpPr>
          <a:xfrm>
            <a:off x="179512" y="4761148"/>
            <a:ext cx="1224136" cy="612068"/>
            <a:chOff x="179512" y="4761148"/>
            <a:chExt cx="1224136" cy="612068"/>
          </a:xfrm>
        </p:grpSpPr>
        <p:sp>
          <p:nvSpPr>
            <p:cNvPr id="57" name="线形标注 2 56"/>
            <p:cNvSpPr/>
            <p:nvPr/>
          </p:nvSpPr>
          <p:spPr bwMode="auto">
            <a:xfrm rot="5400000">
              <a:off x="485546" y="4455114"/>
              <a:ext cx="612068" cy="122413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50226"/>
                <a:gd name="adj6" fmla="val -205378"/>
              </a:avLst>
            </a:prstGeom>
            <a:solidFill>
              <a:schemeClr val="bg2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t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幼圆" pitchFamily="49" charset="-122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9326" y="4882516"/>
              <a:ext cx="1124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FFFF00"/>
                  </a:solidFill>
                  <a:latin typeface="隶书" pitchFamily="49" charset="-122"/>
                  <a:ea typeface="隶书" pitchFamily="49" charset="-122"/>
                </a:rPr>
                <a:t>五四文学</a:t>
              </a: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1247276" y="1858633"/>
            <a:ext cx="1884567" cy="651449"/>
            <a:chOff x="1247276" y="1858633"/>
            <a:chExt cx="1884567" cy="651449"/>
          </a:xfrm>
        </p:grpSpPr>
        <p:sp>
          <p:nvSpPr>
            <p:cNvPr id="59" name="线形标注 1 58"/>
            <p:cNvSpPr/>
            <p:nvPr/>
          </p:nvSpPr>
          <p:spPr bwMode="auto">
            <a:xfrm rot="16200000">
              <a:off x="1872428" y="1233481"/>
              <a:ext cx="634264" cy="1884567"/>
            </a:xfrm>
            <a:prstGeom prst="borderCallout1">
              <a:avLst>
                <a:gd name="adj1" fmla="val 18750"/>
                <a:gd name="adj2" fmla="val -8333"/>
                <a:gd name="adj3" fmla="val 44356"/>
                <a:gd name="adj4" fmla="val -15246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t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幼圆" pitchFamily="49" charset="-122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353834" y="1863751"/>
              <a:ext cx="16063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FFFF00"/>
                  </a:solidFill>
                  <a:latin typeface="隶书" pitchFamily="49" charset="-122"/>
                  <a:ea typeface="隶书" pitchFamily="49" charset="-122"/>
                </a:rPr>
                <a:t>人文主义文学</a:t>
              </a:r>
              <a:endParaRPr lang="en-US" altLang="zh-CN" b="1" dirty="0">
                <a:solidFill>
                  <a:srgbClr val="FFFF00"/>
                </a:solidFill>
                <a:latin typeface="隶书" pitchFamily="49" charset="-122"/>
                <a:ea typeface="隶书" pitchFamily="49" charset="-122"/>
              </a:endParaRPr>
            </a:p>
            <a:p>
              <a:r>
                <a:rPr lang="zh-CN" altLang="en-US" b="1" dirty="0">
                  <a:solidFill>
                    <a:srgbClr val="FFFF00"/>
                  </a:solidFill>
                  <a:latin typeface="隶书" pitchFamily="49" charset="-122"/>
                  <a:ea typeface="隶书" pitchFamily="49" charset="-122"/>
                </a:rPr>
                <a:t>左翼革命文学</a:t>
              </a: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0" y="5665377"/>
            <a:ext cx="3079644" cy="677108"/>
            <a:chOff x="0" y="5665377"/>
            <a:chExt cx="3079644" cy="677108"/>
          </a:xfrm>
        </p:grpSpPr>
        <p:sp>
          <p:nvSpPr>
            <p:cNvPr id="61" name="线形标注 2 60"/>
            <p:cNvSpPr/>
            <p:nvPr/>
          </p:nvSpPr>
          <p:spPr bwMode="auto">
            <a:xfrm rot="5400000">
              <a:off x="1215784" y="4449593"/>
              <a:ext cx="648076" cy="3079644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3670"/>
                <a:gd name="adj6" fmla="val -334283"/>
              </a:avLst>
            </a:prstGeom>
            <a:solidFill>
              <a:schemeClr val="bg2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t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幼圆" pitchFamily="49" charset="-122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0" y="5665377"/>
              <a:ext cx="296982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FFFF00"/>
                  </a:solidFill>
                  <a:latin typeface="隶书" pitchFamily="49" charset="-122"/>
                  <a:ea typeface="隶书" pitchFamily="49" charset="-122"/>
                </a:rPr>
                <a:t>抗战文学</a:t>
              </a:r>
              <a:endParaRPr lang="en-US" altLang="zh-CN" sz="2000" b="1" dirty="0">
                <a:solidFill>
                  <a:srgbClr val="FFFF00"/>
                </a:solidFill>
                <a:latin typeface="隶书" pitchFamily="49" charset="-122"/>
                <a:ea typeface="隶书" pitchFamily="49" charset="-122"/>
              </a:endParaRPr>
            </a:p>
            <a:p>
              <a:r>
                <a:rPr lang="zh-CN" altLang="en-US" b="1" dirty="0">
                  <a:latin typeface="隶书" pitchFamily="49" charset="-122"/>
                  <a:ea typeface="隶书" pitchFamily="49" charset="-122"/>
                </a:rPr>
                <a:t>国统区（沦陷区）、解放区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3678354" y="2175764"/>
            <a:ext cx="1469709" cy="515208"/>
            <a:chOff x="3678354" y="2175764"/>
            <a:chExt cx="1469709" cy="515208"/>
          </a:xfrm>
        </p:grpSpPr>
        <p:sp>
          <p:nvSpPr>
            <p:cNvPr id="66" name="线形标注 1 65"/>
            <p:cNvSpPr/>
            <p:nvPr/>
          </p:nvSpPr>
          <p:spPr bwMode="auto">
            <a:xfrm rot="16200000">
              <a:off x="4091982" y="1762136"/>
              <a:ext cx="515208" cy="1342464"/>
            </a:xfrm>
            <a:prstGeom prst="borderCallout1">
              <a:avLst>
                <a:gd name="adj1" fmla="val 18750"/>
                <a:gd name="adj2" fmla="val -8333"/>
                <a:gd name="adj3" fmla="val 44356"/>
                <a:gd name="adj4" fmla="val -152465"/>
              </a:avLst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t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幼圆" pitchFamily="49" charset="-122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698374" y="2186916"/>
              <a:ext cx="14496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chemeClr val="bg2">
                      <a:lumMod val="50000"/>
                    </a:schemeClr>
                  </a:solidFill>
                  <a:latin typeface="隶书" pitchFamily="49" charset="-122"/>
                  <a:ea typeface="隶书" pitchFamily="49" charset="-122"/>
                </a:rPr>
                <a:t>十七年文学</a:t>
              </a: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3503883" y="5103252"/>
            <a:ext cx="1449689" cy="562127"/>
            <a:chOff x="3503883" y="5103252"/>
            <a:chExt cx="1449689" cy="562127"/>
          </a:xfrm>
        </p:grpSpPr>
        <p:sp>
          <p:nvSpPr>
            <p:cNvPr id="68" name="线形标注 2 67"/>
            <p:cNvSpPr/>
            <p:nvPr/>
          </p:nvSpPr>
          <p:spPr bwMode="auto">
            <a:xfrm rot="5400000">
              <a:off x="3978599" y="4803007"/>
              <a:ext cx="562127" cy="1162618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10152"/>
                <a:gd name="adj6" fmla="val -288276"/>
              </a:avLst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t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幼圆" pitchFamily="49" charset="-122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503883" y="5215038"/>
              <a:ext cx="14496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>
                  <a:solidFill>
                    <a:schemeClr val="bg2">
                      <a:lumMod val="50000"/>
                    </a:schemeClr>
                  </a:solidFill>
                  <a:latin typeface="隶书" pitchFamily="49" charset="-122"/>
                  <a:ea typeface="隶书" pitchFamily="49" charset="-122"/>
                </a:rPr>
                <a:t>“文革”文学</a:t>
              </a: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4840973" y="1395917"/>
            <a:ext cx="1891268" cy="688149"/>
            <a:chOff x="4764864" y="1411663"/>
            <a:chExt cx="1584531" cy="688149"/>
          </a:xfrm>
        </p:grpSpPr>
        <p:sp>
          <p:nvSpPr>
            <p:cNvPr id="71" name="线形标注 1 70"/>
            <p:cNvSpPr/>
            <p:nvPr/>
          </p:nvSpPr>
          <p:spPr bwMode="auto">
            <a:xfrm rot="16200000">
              <a:off x="5178492" y="998035"/>
              <a:ext cx="515208" cy="1342464"/>
            </a:xfrm>
            <a:prstGeom prst="borderCallout1">
              <a:avLst>
                <a:gd name="adj1" fmla="val 18750"/>
                <a:gd name="adj2" fmla="val -8333"/>
                <a:gd name="adj3" fmla="val 59066"/>
                <a:gd name="adj4" fmla="val -295816"/>
              </a:avLst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t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幼圆" pitchFamily="49" charset="-122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844013" y="1453481"/>
              <a:ext cx="15053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chemeClr val="bg2">
                      <a:lumMod val="50000"/>
                    </a:schemeClr>
                  </a:solidFill>
                  <a:latin typeface="隶书" pitchFamily="49" charset="-122"/>
                  <a:ea typeface="隶书" pitchFamily="49" charset="-122"/>
                </a:rPr>
                <a:t>八十年代文学</a:t>
              </a: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5274392" y="4516662"/>
            <a:ext cx="1384219" cy="562127"/>
            <a:chOff x="5274392" y="4516662"/>
            <a:chExt cx="1384219" cy="562127"/>
          </a:xfrm>
        </p:grpSpPr>
        <p:sp>
          <p:nvSpPr>
            <p:cNvPr id="73" name="线形标注 2 72"/>
            <p:cNvSpPr/>
            <p:nvPr/>
          </p:nvSpPr>
          <p:spPr bwMode="auto">
            <a:xfrm rot="5400000">
              <a:off x="5659088" y="4131966"/>
              <a:ext cx="562127" cy="1331520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17855"/>
                <a:gd name="adj6" fmla="val -188173"/>
              </a:avLst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t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幼圆" pitchFamily="49" charset="-122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302720" y="4613059"/>
              <a:ext cx="13558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bg2">
                      <a:lumMod val="50000"/>
                    </a:schemeClr>
                  </a:solidFill>
                  <a:latin typeface="隶书" pitchFamily="49" charset="-122"/>
                  <a:ea typeface="隶书" pitchFamily="49" charset="-122"/>
                </a:rPr>
                <a:t>90</a:t>
              </a:r>
              <a:r>
                <a:rPr lang="zh-CN" altLang="en-US" b="1" dirty="0">
                  <a:solidFill>
                    <a:schemeClr val="bg2">
                      <a:lumMod val="50000"/>
                    </a:schemeClr>
                  </a:solidFill>
                  <a:latin typeface="隶书" pitchFamily="49" charset="-122"/>
                  <a:ea typeface="隶书" pitchFamily="49" charset="-122"/>
                </a:rPr>
                <a:t>年代文学</a:t>
              </a: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7206916" y="1840137"/>
            <a:ext cx="1369756" cy="515208"/>
            <a:chOff x="7206916" y="1840137"/>
            <a:chExt cx="1369756" cy="515208"/>
          </a:xfrm>
        </p:grpSpPr>
        <p:sp>
          <p:nvSpPr>
            <p:cNvPr id="76" name="线形标注 1 75"/>
            <p:cNvSpPr/>
            <p:nvPr/>
          </p:nvSpPr>
          <p:spPr bwMode="auto">
            <a:xfrm rot="16200000">
              <a:off x="7620544" y="1426509"/>
              <a:ext cx="515208" cy="1342464"/>
            </a:xfrm>
            <a:prstGeom prst="borderCallout1">
              <a:avLst>
                <a:gd name="adj1" fmla="val 18750"/>
                <a:gd name="adj2" fmla="val -8333"/>
                <a:gd name="adj3" fmla="val 77103"/>
                <a:gd name="adj4" fmla="val -207075"/>
              </a:avLst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t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幼圆" pitchFamily="49" charset="-122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228502" y="1929311"/>
              <a:ext cx="13481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chemeClr val="bg2">
                      <a:lumMod val="50000"/>
                    </a:schemeClr>
                  </a:solidFill>
                  <a:latin typeface="隶书" pitchFamily="49" charset="-122"/>
                  <a:ea typeface="隶书" pitchFamily="49" charset="-122"/>
                </a:rPr>
                <a:t>新世纪文学</a:t>
              </a:r>
            </a:p>
          </p:txBody>
        </p:sp>
      </p:grpSp>
      <p:sp>
        <p:nvSpPr>
          <p:cNvPr id="51" name="标题 2">
            <a:extLst>
              <a:ext uri="{FF2B5EF4-FFF2-40B4-BE49-F238E27FC236}">
                <a16:creationId xmlns:a16="http://schemas.microsoft.com/office/drawing/2014/main" id="{00E2A25C-81A7-40F9-BD17-A1A6AB30617B}"/>
              </a:ext>
            </a:extLst>
          </p:cNvPr>
          <p:cNvSpPr txBox="1">
            <a:spLocks/>
          </p:cNvSpPr>
          <p:nvPr/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id="{CFD8EF24-33D0-4CF0-A047-7D371080D2FB}"/>
              </a:ext>
            </a:extLst>
          </p:cNvPr>
          <p:cNvCxnSpPr/>
          <p:nvPr/>
        </p:nvCxnSpPr>
        <p:spPr bwMode="auto">
          <a:xfrm>
            <a:off x="5652120" y="3314931"/>
            <a:ext cx="0" cy="1440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" name="图片 4">
            <a:extLst>
              <a:ext uri="{FF2B5EF4-FFF2-40B4-BE49-F238E27FC236}">
                <a16:creationId xmlns:a16="http://schemas.microsoft.com/office/drawing/2014/main" id="{4290DF92-83ED-4B3F-890B-B82E803AB8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8472" y="3300437"/>
            <a:ext cx="24386" cy="158510"/>
          </a:xfrm>
          <a:prstGeom prst="rect">
            <a:avLst/>
          </a:prstGeom>
        </p:spPr>
      </p:pic>
      <p:sp>
        <p:nvSpPr>
          <p:cNvPr id="7" name="星形: 五角 6">
            <a:extLst>
              <a:ext uri="{FF2B5EF4-FFF2-40B4-BE49-F238E27FC236}">
                <a16:creationId xmlns:a16="http://schemas.microsoft.com/office/drawing/2014/main" id="{E9F035BC-882C-4BD2-873F-25C3ED4869D4}"/>
              </a:ext>
            </a:extLst>
          </p:cNvPr>
          <p:cNvSpPr/>
          <p:nvPr/>
        </p:nvSpPr>
        <p:spPr bwMode="auto">
          <a:xfrm>
            <a:off x="5452627" y="3028890"/>
            <a:ext cx="175673" cy="256094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幼圆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4040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36" grpId="0"/>
      <p:bldP spid="37" grpId="0"/>
      <p:bldP spid="39" grpId="0"/>
      <p:bldP spid="40" grpId="0"/>
      <p:bldP spid="41" grpId="0"/>
      <p:bldP spid="43" grpId="0" animBg="1"/>
      <p:bldP spid="49" grpId="0"/>
      <p:bldP spid="52" grpId="0" animBg="1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F12C-1864-4770-A3A4-BEE7DA360178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8" name="TextBox 7"/>
          <p:cNvSpPr txBox="1"/>
          <p:nvPr/>
        </p:nvSpPr>
        <p:spPr>
          <a:xfrm>
            <a:off x="279666" y="1487864"/>
            <a:ext cx="885698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一、天安门诗歌运动</a:t>
            </a:r>
            <a:r>
              <a:rPr lang="zh-CN" altLang="en-US" sz="28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（四五运动）</a:t>
            </a:r>
            <a:r>
              <a:rPr lang="en-US" altLang="zh-CN" sz="2800" b="1" dirty="0">
                <a:latin typeface="微软雅黑" pitchFamily="34" charset="-122"/>
                <a:ea typeface="微软雅黑" pitchFamily="34" charset="-122"/>
              </a:rPr>
              <a:t>——</a:t>
            </a:r>
            <a:endParaRPr lang="zh-CN" altLang="en-US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8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1200"/>
              </a:spcBef>
            </a:pPr>
            <a:r>
              <a:rPr lang="zh-CN" altLang="en-US" sz="22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政治事件：</a:t>
            </a:r>
            <a:r>
              <a:rPr lang="en-US" altLang="zh-CN" sz="2200" b="1" dirty="0">
                <a:latin typeface="微软雅黑" pitchFamily="34" charset="-122"/>
                <a:ea typeface="微软雅黑" pitchFamily="34" charset="-122"/>
              </a:rPr>
              <a:t>1976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200" b="1" dirty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200" b="1" dirty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日发生的以天安门事件为中心的纪念周恩来、</a:t>
            </a:r>
            <a:endParaRPr lang="en-US" altLang="zh-CN" sz="22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200" b="1" dirty="0">
                <a:latin typeface="微软雅黑" pitchFamily="34" charset="-122"/>
                <a:ea typeface="微软雅黑" pitchFamily="34" charset="-122"/>
              </a:rPr>
              <a:t>                 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反对“四人帮”、否定“文革” 的全国性的群众抗议运动。</a:t>
            </a:r>
            <a:endParaRPr lang="en-US" altLang="zh-CN" sz="22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3000"/>
              </a:spcBef>
            </a:pPr>
            <a:r>
              <a:rPr lang="zh-CN" altLang="en-US" sz="22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文学事件：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悼念周总理为主要内容的群体性诗歌创作运动</a:t>
            </a: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（挽联、诗词）。           </a:t>
            </a:r>
            <a:endParaRPr lang="en-US" altLang="zh-CN" sz="22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1800"/>
              </a:spcBef>
            </a:pPr>
            <a:r>
              <a:rPr lang="en-US" altLang="zh-CN" sz="2200" b="1" dirty="0">
                <a:latin typeface="微软雅黑" pitchFamily="34" charset="-122"/>
                <a:ea typeface="微软雅黑" pitchFamily="34" charset="-122"/>
              </a:rPr>
              <a:t>                 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匿名写作     旧体诗词      （思想解放运动）</a:t>
            </a:r>
            <a:endParaRPr lang="en-US" altLang="zh-CN" sz="2200" b="1" dirty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CN" alt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爆炸形 1 6"/>
          <p:cNvSpPr/>
          <p:nvPr/>
        </p:nvSpPr>
        <p:spPr bwMode="auto">
          <a:xfrm>
            <a:off x="6376688" y="1141439"/>
            <a:ext cx="2232248" cy="1296144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80604020202020204" pitchFamily="34" charset="0"/>
              <a:ea typeface="幼圆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21488" y="1437937"/>
            <a:ext cx="1786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导火索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0743" y="5047807"/>
            <a:ext cx="7877782" cy="77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600" b="1" dirty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en-US" altLang="zh-CN" sz="26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26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“伤痕文学”发端</a:t>
            </a:r>
            <a:endParaRPr lang="en-US" altLang="zh-CN" sz="26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标题 2">
            <a:extLst>
              <a:ext uri="{FF2B5EF4-FFF2-40B4-BE49-F238E27FC236}">
                <a16:creationId xmlns:a16="http://schemas.microsoft.com/office/drawing/2014/main" id="{FF890994-2A2C-4C1B-AD8B-6BFD84435054}"/>
              </a:ext>
            </a:extLst>
          </p:cNvPr>
          <p:cNvSpPr txBox="1">
            <a:spLocks/>
          </p:cNvSpPr>
          <p:nvPr/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152945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13692" y="3794126"/>
            <a:ext cx="38163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80604020202020204" pitchFamily="34" charset="0"/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80604020202020204" pitchFamily="34" charset="0"/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80604020202020204" pitchFamily="34" charset="0"/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80604020202020204" pitchFamily="34" charset="0"/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   天安门诗歌运动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         现    场</a:t>
            </a:r>
          </a:p>
        </p:txBody>
      </p:sp>
      <p:pic>
        <p:nvPicPr>
          <p:cNvPr id="5" name="Picture 5" descr="t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5003800" cy="300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tam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013075"/>
            <a:ext cx="4714875" cy="363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853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F12C-1864-4770-A3A4-BEE7DA360178}" type="slidenum">
              <a:rPr lang="en-US" altLang="zh-CN" smtClean="0"/>
              <a:t>6</a:t>
            </a:fld>
            <a:endParaRPr lang="en-US" altLang="zh-CN"/>
          </a:p>
        </p:txBody>
      </p:sp>
      <p:sp>
        <p:nvSpPr>
          <p:cNvPr id="4" name="TextBox 3"/>
          <p:cNvSpPr txBox="1"/>
          <p:nvPr/>
        </p:nvSpPr>
        <p:spPr>
          <a:xfrm>
            <a:off x="173336" y="1052736"/>
            <a:ext cx="8640960" cy="527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35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en-US" altLang="zh-CN" sz="2400" b="1" dirty="0">
                <a:solidFill>
                  <a:srgbClr val="0066FF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、表达对周恩来总理的怀念和热爱</a:t>
            </a:r>
          </a:p>
          <a:p>
            <a:pPr eaLnBrk="1" hangingPunct="1">
              <a:lnSpc>
                <a:spcPts val="3500"/>
              </a:lnSpc>
              <a:buFont typeface="Wingdings" panose="05000000000000000000" pitchFamily="2" charset="2"/>
              <a:buNone/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       丙辰清明，泪雨悲风。英雄碑前，万众云涌。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ts val="3500"/>
              </a:lnSpc>
              <a:buFont typeface="Wingdings" panose="05000000000000000000" pitchFamily="2" charset="2"/>
              <a:buNone/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     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百花滴血，祭文高诵。怀念总理，天地情恸。</a:t>
            </a:r>
          </a:p>
          <a:p>
            <a:pPr>
              <a:lnSpc>
                <a:spcPts val="3500"/>
              </a:lnSpc>
              <a:spcBef>
                <a:spcPts val="1800"/>
              </a:spcBef>
            </a:pPr>
            <a:r>
              <a:rPr lang="zh-CN" altLang="en-US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en-US" altLang="zh-CN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、歌颂周总理一生高风亮节 </a:t>
            </a:r>
          </a:p>
          <a:p>
            <a:pPr eaLnBrk="1" hangingPunct="1">
              <a:lnSpc>
                <a:spcPts val="3500"/>
              </a:lnSpc>
              <a:buFont typeface="Wingdings" panose="05000000000000000000" pitchFamily="2" charset="2"/>
              <a:buNone/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      总理一生为国酬，两袖清风无所有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pPr eaLnBrk="1" hangingPunct="1">
              <a:lnSpc>
                <a:spcPts val="3500"/>
              </a:lnSpc>
              <a:buFont typeface="Wingdings" panose="05000000000000000000" pitchFamily="2" charset="2"/>
              <a:buNone/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马列才略屈指数，治国安邦第一臣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pPr eaLnBrk="1" hangingPunct="1">
              <a:lnSpc>
                <a:spcPts val="35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、表达周总理和人民之间的深情的：</a:t>
            </a:r>
          </a:p>
          <a:p>
            <a:pPr eaLnBrk="1" hangingPunct="1">
              <a:lnSpc>
                <a:spcPts val="3500"/>
              </a:lnSpc>
              <a:buFont typeface="Wingdings" panose="05000000000000000000" pitchFamily="2" charset="2"/>
              <a:buNone/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人民的总理人民爱，人民的总理爱人民 </a:t>
            </a:r>
          </a:p>
          <a:p>
            <a:pPr eaLnBrk="1" hangingPunct="1">
              <a:lnSpc>
                <a:spcPts val="35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en-US" altLang="zh-CN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 4</a:t>
            </a:r>
            <a:r>
              <a:rPr lang="zh-CN" altLang="en-US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、表达对</a:t>
            </a:r>
            <a:r>
              <a:rPr lang="en-US" altLang="zh-CN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en-US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四人帮</a:t>
            </a:r>
            <a:r>
              <a:rPr lang="en-US" altLang="zh-CN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en-US" sz="24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的愤怒，</a:t>
            </a:r>
          </a:p>
          <a:p>
            <a:pPr eaLnBrk="1" hangingPunct="1">
              <a:lnSpc>
                <a:spcPts val="3500"/>
              </a:lnSpc>
              <a:buFont typeface="Wingdings" panose="05000000000000000000" pitchFamily="2" charset="2"/>
              <a:buNone/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欲悲闻鬼叫，我哭豺狼笑。洒泪祭雄杰，扬眉剑出鞘。</a:t>
            </a:r>
          </a:p>
        </p:txBody>
      </p:sp>
      <p:sp>
        <p:nvSpPr>
          <p:cNvPr id="7" name="标题 2">
            <a:extLst>
              <a:ext uri="{FF2B5EF4-FFF2-40B4-BE49-F238E27FC236}">
                <a16:creationId xmlns:a16="http://schemas.microsoft.com/office/drawing/2014/main" id="{25568B12-FB93-4833-B376-0BF593138365}"/>
              </a:ext>
            </a:extLst>
          </p:cNvPr>
          <p:cNvSpPr txBox="1">
            <a:spLocks/>
          </p:cNvSpPr>
          <p:nvPr/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842116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0716" y="4149725"/>
            <a:ext cx="4500563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80604020202020204" pitchFamily="34" charset="0"/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80604020202020204" pitchFamily="34" charset="0"/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80604020202020204" pitchFamily="34" charset="0"/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80604020202020204" pitchFamily="34" charset="0"/>
              <a:defRPr sz="3200">
                <a:solidFill>
                  <a:schemeClr val="tx1"/>
                </a:solidFill>
                <a:latin typeface="Arial" panose="0208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66FF"/>
                </a:solidFill>
                <a:latin typeface="华文行楷" pitchFamily="2" charset="-122"/>
                <a:ea typeface="华文行楷" pitchFamily="2" charset="-122"/>
              </a:rPr>
              <a:t>     </a:t>
            </a:r>
            <a:r>
              <a:rPr lang="en-US" altLang="zh-CN" sz="2800" b="1" dirty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天安门诗抄</a:t>
            </a:r>
            <a:r>
              <a:rPr lang="en-US" altLang="zh-CN" sz="2800" b="1" dirty="0">
                <a:latin typeface="微软雅黑" pitchFamily="34" charset="-122"/>
                <a:ea typeface="微软雅黑" pitchFamily="34" charset="-122"/>
              </a:rPr>
              <a:t>》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latin typeface="微软雅黑" pitchFamily="34" charset="-122"/>
                <a:ea typeface="微软雅黑" pitchFamily="34" charset="-122"/>
              </a:rPr>
              <a:t>   1978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年辑集出版</a:t>
            </a:r>
          </a:p>
        </p:txBody>
      </p:sp>
      <p:pic>
        <p:nvPicPr>
          <p:cNvPr id="5" name="Picture 4" descr="tam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00563" cy="336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tams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279" y="3060700"/>
            <a:ext cx="4464050" cy="334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标题 2">
            <a:extLst>
              <a:ext uri="{FF2B5EF4-FFF2-40B4-BE49-F238E27FC236}">
                <a16:creationId xmlns:a16="http://schemas.microsoft.com/office/drawing/2014/main" id="{2EA825F7-5D2B-4BF1-A914-5BB46EC39BFF}"/>
              </a:ext>
            </a:extLst>
          </p:cNvPr>
          <p:cNvSpPr txBox="1">
            <a:spLocks/>
          </p:cNvSpPr>
          <p:nvPr/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415820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F12C-1864-4770-A3A4-BEE7DA360178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483768" y="404664"/>
            <a:ext cx="6480720" cy="714375"/>
          </a:xfrm>
        </p:spPr>
        <p:txBody>
          <a:bodyPr/>
          <a:lstStyle/>
          <a:p>
            <a:pPr algn="r"/>
            <a:r>
              <a:rPr lang="en-US" altLang="zh-CN" sz="2400" dirty="0">
                <a:latin typeface="华文新魏" pitchFamily="2" charset="-122"/>
                <a:ea typeface="华文新魏" pitchFamily="2" charset="-122"/>
              </a:rPr>
              <a:t> </a:t>
            </a:r>
            <a:endParaRPr lang="zh-CN" altLang="en-US" sz="2400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4959" y="1196752"/>
            <a:ext cx="8809529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0"/>
              </a:spcBef>
            </a:pP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二、对极“左”文艺政策、观念的否定</a:t>
            </a:r>
          </a:p>
          <a:p>
            <a:pPr>
              <a:spcBef>
                <a:spcPts val="3000"/>
              </a:spcBef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政治上拨乱反正：</a:t>
            </a:r>
            <a:endParaRPr lang="en-US" altLang="zh-CN" sz="24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2400"/>
              </a:spcBef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1976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月  “文革”结束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24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1978.5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.11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光明日报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》     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“实践是检验真理的唯一标准”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                               ——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真理标准大讨论促进人们思想大解放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1978.12     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十一届三中全会     批判两个“凡事”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                                              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肯定实践是检验真理的唯一标准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                               —— 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结束两年来徘徊局面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4216151" y="4381279"/>
            <a:ext cx="293503" cy="662357"/>
          </a:xfrm>
          <a:prstGeom prst="leftBrace">
            <a:avLst/>
          </a:prstGeom>
          <a:solidFill>
            <a:schemeClr val="accent1">
              <a:alpha val="43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幼圆" pitchFamily="49" charset="-122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35" y="2825293"/>
            <a:ext cx="491139" cy="2941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标题 2">
            <a:extLst>
              <a:ext uri="{FF2B5EF4-FFF2-40B4-BE49-F238E27FC236}">
                <a16:creationId xmlns:a16="http://schemas.microsoft.com/office/drawing/2014/main" id="{2F1AB457-130E-467C-B977-5DD57B4A4A55}"/>
              </a:ext>
            </a:extLst>
          </p:cNvPr>
          <p:cNvSpPr txBox="1">
            <a:spLocks/>
          </p:cNvSpPr>
          <p:nvPr/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360441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F12C-1864-4770-A3A4-BEE7DA360178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483768" y="404664"/>
            <a:ext cx="6480720" cy="714375"/>
          </a:xfrm>
        </p:spPr>
        <p:txBody>
          <a:bodyPr/>
          <a:lstStyle/>
          <a:p>
            <a:pPr algn="r"/>
            <a:r>
              <a:rPr lang="en-US" altLang="zh-CN" sz="2400" dirty="0">
                <a:latin typeface="华文新魏" pitchFamily="2" charset="-122"/>
                <a:ea typeface="华文新魏" pitchFamily="2" charset="-122"/>
              </a:rPr>
              <a:t> </a:t>
            </a:r>
            <a:endParaRPr lang="zh-CN" altLang="en-US" sz="2400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4959" y="1196752"/>
            <a:ext cx="8989041" cy="493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0"/>
              </a:spcBef>
            </a:pP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二、对极“左”文艺政策、观念的否定</a:t>
            </a:r>
          </a:p>
          <a:p>
            <a:pPr>
              <a:lnSpc>
                <a:spcPts val="3800"/>
              </a:lnSpc>
            </a:pP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800"/>
              </a:lnSpc>
              <a:spcBef>
                <a:spcPts val="2400"/>
              </a:spcBef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1977.2.15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光明日报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  乔山、俞起 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“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三突出”是反马克思主义的文艺主张 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1977.5.18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人民日报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 文化部政策研究室批判组   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评“三突出”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》</a:t>
            </a:r>
          </a:p>
          <a:p>
            <a:pPr>
              <a:lnSpc>
                <a:spcPts val="3800"/>
              </a:lnSpc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                                                            </a:t>
            </a:r>
            <a:r>
              <a:rPr lang="en-US" altLang="zh-CN" sz="2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2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打破禁锢文艺创作的枷锁</a:t>
            </a:r>
            <a:endParaRPr lang="en-US" altLang="zh-CN" sz="200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800"/>
              </a:lnSpc>
              <a:spcBef>
                <a:spcPts val="2400"/>
              </a:spcBef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1978.11.19  《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人民日报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   张光年   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驳“文艺黑线”论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》   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掀起批判热潮</a:t>
            </a: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800"/>
              </a:lnSpc>
              <a:spcBef>
                <a:spcPts val="2400"/>
              </a:spcBef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1979.5.3   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中共中央    撤销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林彪委托江青召开的部队文艺工作座谈会纪要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》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                                                          </a:t>
            </a:r>
            <a:r>
              <a:rPr lang="en-US" altLang="zh-CN" sz="2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2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彻底推翻“文艺黑线”专政论</a:t>
            </a:r>
          </a:p>
        </p:txBody>
      </p:sp>
      <p:sp>
        <p:nvSpPr>
          <p:cNvPr id="7" name="标题 2">
            <a:extLst>
              <a:ext uri="{FF2B5EF4-FFF2-40B4-BE49-F238E27FC236}">
                <a16:creationId xmlns:a16="http://schemas.microsoft.com/office/drawing/2014/main" id="{CBB078AE-1E93-4A56-BBAC-68DCB3136CBB}"/>
              </a:ext>
            </a:extLst>
          </p:cNvPr>
          <p:cNvSpPr txBox="1">
            <a:spLocks/>
          </p:cNvSpPr>
          <p:nvPr/>
        </p:nvSpPr>
        <p:spPr>
          <a:xfrm>
            <a:off x="2714625" y="428625"/>
            <a:ext cx="6000750" cy="7143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华文细黑" pitchFamily="2" charset="-122"/>
                <a:ea typeface="华文细黑" pitchFamily="2" charset="-122"/>
              </a:defRPr>
            </a:lvl9pPr>
          </a:lstStyle>
          <a:p>
            <a:pPr algn="r"/>
            <a:r>
              <a:rPr lang="zh-CN" altLang="en-US" sz="2400" kern="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新时期初期文艺复苏</a:t>
            </a:r>
          </a:p>
        </p:txBody>
      </p:sp>
    </p:spTree>
    <p:extLst>
      <p:ext uri="{BB962C8B-B14F-4D97-AF65-F5344CB8AC3E}">
        <p14:creationId xmlns:p14="http://schemas.microsoft.com/office/powerpoint/2010/main" val="1275614948"/>
      </p:ext>
    </p:extLst>
  </p:cSld>
  <p:clrMapOvr>
    <a:masterClrMapping/>
  </p:clrMapOvr>
</p:sld>
</file>

<file path=ppt/theme/theme1.xml><?xml version="1.0" encoding="utf-8"?>
<a:theme xmlns:a="http://schemas.openxmlformats.org/drawingml/2006/main" name="空白模板（PPT）-柯达专用">
  <a:themeElements>
    <a:clrScheme name="顾问ppt模版v2.4 1">
      <a:dk1>
        <a:srgbClr val="000000"/>
      </a:dk1>
      <a:lt1>
        <a:srgbClr val="FFFFFF"/>
      </a:lt1>
      <a:dk2>
        <a:srgbClr val="000000"/>
      </a:dk2>
      <a:lt2>
        <a:srgbClr val="DCF0FD"/>
      </a:lt2>
      <a:accent1>
        <a:srgbClr val="00A9EC"/>
      </a:accent1>
      <a:accent2>
        <a:srgbClr val="969696"/>
      </a:accent2>
      <a:accent3>
        <a:srgbClr val="FFFFFF"/>
      </a:accent3>
      <a:accent4>
        <a:srgbClr val="000000"/>
      </a:accent4>
      <a:accent5>
        <a:srgbClr val="AAD1F4"/>
      </a:accent5>
      <a:accent6>
        <a:srgbClr val="878787"/>
      </a:accent6>
      <a:hlink>
        <a:srgbClr val="9ED5F6"/>
      </a:hlink>
      <a:folHlink>
        <a:srgbClr val="CDCDCD"/>
      </a:folHlink>
    </a:clrScheme>
    <a:fontScheme name="顾问ppt模版v2.4">
      <a:majorFont>
        <a:latin typeface="华文细黑"/>
        <a:ea typeface="华文细黑"/>
        <a:cs typeface=""/>
      </a:majorFont>
      <a:minorFont>
        <a:latin typeface="华文细黑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t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t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400" b="1" dirty="0">
            <a:latin typeface="楷体" pitchFamily="49" charset="-122"/>
            <a:ea typeface="楷体" pitchFamily="49" charset="-122"/>
          </a:defRPr>
        </a:defPPr>
      </a:lstStyle>
    </a:txDef>
  </a:objectDefaults>
  <a:extraClrSchemeLst>
    <a:extraClrScheme>
      <a:clrScheme name="顾问ppt模版v2.4 1">
        <a:dk1>
          <a:srgbClr val="000000"/>
        </a:dk1>
        <a:lt1>
          <a:srgbClr val="FFFFFF"/>
        </a:lt1>
        <a:dk2>
          <a:srgbClr val="000000"/>
        </a:dk2>
        <a:lt2>
          <a:srgbClr val="DCF0FD"/>
        </a:lt2>
        <a:accent1>
          <a:srgbClr val="00A9EC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AAD1F4"/>
        </a:accent5>
        <a:accent6>
          <a:srgbClr val="878787"/>
        </a:accent6>
        <a:hlink>
          <a:srgbClr val="9ED5F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10830</TotalTime>
  <Words>1069</Words>
  <Application>Microsoft Office PowerPoint</Application>
  <PresentationFormat>全屏显示(4:3)</PresentationFormat>
  <Paragraphs>152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华文行楷</vt:lpstr>
      <vt:lpstr>华文隶书</vt:lpstr>
      <vt:lpstr>华文宋体</vt:lpstr>
      <vt:lpstr>华文细黑</vt:lpstr>
      <vt:lpstr>华文新魏</vt:lpstr>
      <vt:lpstr>楷体</vt:lpstr>
      <vt:lpstr>隶书</vt:lpstr>
      <vt:lpstr>微软雅黑</vt:lpstr>
      <vt:lpstr>Arial</vt:lpstr>
      <vt:lpstr>Calibri</vt:lpstr>
      <vt:lpstr>Wingdings</vt:lpstr>
      <vt:lpstr>Wingdings 3</vt:lpstr>
      <vt:lpstr>空白模板（PPT）-柯达专用</vt:lpstr>
      <vt:lpstr>PowerPoint 演示文稿</vt:lpstr>
      <vt:lpstr>新时期初期文艺复苏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</vt:lpstr>
      <vt:lpstr> </vt:lpstr>
      <vt:lpstr> </vt:lpstr>
      <vt:lpstr>新时期初期文艺复苏</vt:lpstr>
      <vt:lpstr>新时期初期文艺复苏</vt:lpstr>
      <vt:lpstr>PowerPoint 演示文稿</vt:lpstr>
      <vt:lpstr> </vt:lpstr>
      <vt:lpstr> </vt:lpstr>
      <vt:lpstr>PowerPoint 演示文稿</vt:lpstr>
      <vt:lpstr>新时期初期文艺复苏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中国现代文学史</dc:title>
  <dc:creator>lenovo</dc:creator>
  <cp:lastModifiedBy>ty870</cp:lastModifiedBy>
  <cp:revision>495</cp:revision>
  <cp:lastPrinted>2020-04-22T06:26:00Z</cp:lastPrinted>
  <dcterms:modified xsi:type="dcterms:W3CDTF">2020-08-17T15:05:35Z</dcterms:modified>
</cp:coreProperties>
</file>